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348" r:id="rId3"/>
    <p:sldId id="349" r:id="rId4"/>
    <p:sldId id="350" r:id="rId5"/>
    <p:sldId id="351" r:id="rId6"/>
    <p:sldId id="352" r:id="rId7"/>
    <p:sldId id="353" r:id="rId8"/>
    <p:sldId id="354" r:id="rId9"/>
    <p:sldId id="355" r:id="rId10"/>
    <p:sldId id="344" r:id="rId1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67" autoAdjust="0"/>
    <p:restoredTop sz="72899" autoAdjust="0"/>
  </p:normalViewPr>
  <p:slideViewPr>
    <p:cSldViewPr>
      <p:cViewPr varScale="1">
        <p:scale>
          <a:sx n="61" d="100"/>
          <a:sy n="61" d="100"/>
        </p:scale>
        <p:origin x="-1026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F0BEA9-8E36-48D6-AFE7-F66537A7D959}" type="datetimeFigureOut">
              <a:rPr lang="cs-CZ" smtClean="0"/>
              <a:pPr/>
              <a:t>13.10.2022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894A40-3F18-4782-9428-76992C18E8BF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9B896-3407-4D58-A4FA-9BAA88A1FEBA}" type="datetimeFigureOut">
              <a:rPr lang="cs-CZ" smtClean="0"/>
              <a:pPr/>
              <a:t>13.10.2022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C000A0-50F3-49EF-A7C5-BE52D2E3A14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9B896-3407-4D58-A4FA-9BAA88A1FEBA}" type="datetimeFigureOut">
              <a:rPr lang="cs-CZ" smtClean="0"/>
              <a:pPr/>
              <a:t>13.10.2022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C000A0-50F3-49EF-A7C5-BE52D2E3A14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9B896-3407-4D58-A4FA-9BAA88A1FEBA}" type="datetimeFigureOut">
              <a:rPr lang="cs-CZ" smtClean="0"/>
              <a:pPr/>
              <a:t>13.10.2022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C000A0-50F3-49EF-A7C5-BE52D2E3A14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9B896-3407-4D58-A4FA-9BAA88A1FEBA}" type="datetimeFigureOut">
              <a:rPr lang="cs-CZ" smtClean="0"/>
              <a:pPr/>
              <a:t>13.10.2022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C000A0-50F3-49EF-A7C5-BE52D2E3A14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9B896-3407-4D58-A4FA-9BAA88A1FEBA}" type="datetimeFigureOut">
              <a:rPr lang="cs-CZ" smtClean="0"/>
              <a:pPr/>
              <a:t>13.10.2022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C000A0-50F3-49EF-A7C5-BE52D2E3A14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9B896-3407-4D58-A4FA-9BAA88A1FEBA}" type="datetimeFigureOut">
              <a:rPr lang="cs-CZ" smtClean="0"/>
              <a:pPr/>
              <a:t>13.10.2022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C000A0-50F3-49EF-A7C5-BE52D2E3A14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9B896-3407-4D58-A4FA-9BAA88A1FEBA}" type="datetimeFigureOut">
              <a:rPr lang="cs-CZ" smtClean="0"/>
              <a:pPr/>
              <a:t>13.10.2022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C000A0-50F3-49EF-A7C5-BE52D2E3A14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9B896-3407-4D58-A4FA-9BAA88A1FEBA}" type="datetimeFigureOut">
              <a:rPr lang="cs-CZ" smtClean="0"/>
              <a:pPr/>
              <a:t>13.10.2022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C000A0-50F3-49EF-A7C5-BE52D2E3A14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9B896-3407-4D58-A4FA-9BAA88A1FEBA}" type="datetimeFigureOut">
              <a:rPr lang="cs-CZ" smtClean="0"/>
              <a:pPr/>
              <a:t>13.10.2022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C000A0-50F3-49EF-A7C5-BE52D2E3A14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9B896-3407-4D58-A4FA-9BAA88A1FEBA}" type="datetimeFigureOut">
              <a:rPr lang="cs-CZ" smtClean="0"/>
              <a:pPr/>
              <a:t>13.10.2022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C000A0-50F3-49EF-A7C5-BE52D2E3A14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9B896-3407-4D58-A4FA-9BAA88A1FEBA}" type="datetimeFigureOut">
              <a:rPr lang="cs-CZ" smtClean="0"/>
              <a:pPr/>
              <a:t>13.10.2022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C000A0-50F3-49EF-A7C5-BE52D2E3A14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99B896-3407-4D58-A4FA-9BAA88A1FEBA}" type="datetimeFigureOut">
              <a:rPr lang="cs-CZ" smtClean="0"/>
              <a:pPr/>
              <a:t>13.10.2022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C000A0-50F3-49EF-A7C5-BE52D2E3A145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Družstva jako nástroj ekologicko-sociální </a:t>
            </a:r>
            <a:r>
              <a:rPr lang="cs-CZ" dirty="0" err="1" smtClean="0"/>
              <a:t>tranzice</a:t>
            </a:r>
            <a:r>
              <a:rPr lang="cs-CZ" dirty="0" smtClean="0"/>
              <a:t> k nerůstové ekonomice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sz="2400" dirty="0" smtClean="0"/>
              <a:t>Naďa </a:t>
            </a:r>
            <a:r>
              <a:rPr lang="cs-CZ" sz="2400" dirty="0" smtClean="0"/>
              <a:t>Johanisova, </a:t>
            </a:r>
            <a:r>
              <a:rPr lang="cs-CZ" sz="2400" dirty="0" smtClean="0"/>
              <a:t>PhD, katedra environmentálních studií</a:t>
            </a:r>
            <a:endParaRPr lang="cs-CZ" sz="2400" dirty="0" smtClean="0"/>
          </a:p>
          <a:p>
            <a:r>
              <a:rPr lang="cs-CZ" sz="2400" dirty="0" smtClean="0"/>
              <a:t>Fakulta sociálních studií</a:t>
            </a:r>
            <a:endParaRPr lang="cs-CZ" sz="2400" dirty="0" smtClean="0"/>
          </a:p>
          <a:p>
            <a:r>
              <a:rPr lang="cs-CZ" sz="2400" dirty="0" smtClean="0"/>
              <a:t>Masarykova Universita</a:t>
            </a:r>
          </a:p>
          <a:p>
            <a:r>
              <a:rPr lang="cs-CZ" sz="2400" dirty="0" smtClean="0"/>
              <a:t>Přednáška pro kulatý stůl DA ČR a Muzea družstevnictví na téma družstva a ekonomika </a:t>
            </a:r>
            <a:r>
              <a:rPr lang="cs-CZ" sz="2400" dirty="0" err="1" smtClean="0"/>
              <a:t>steady</a:t>
            </a:r>
            <a:r>
              <a:rPr lang="cs-CZ" sz="2400" dirty="0" smtClean="0"/>
              <a:t> </a:t>
            </a:r>
            <a:r>
              <a:rPr lang="cs-CZ" sz="2400" dirty="0" err="1" smtClean="0"/>
              <a:t>state</a:t>
            </a:r>
            <a:r>
              <a:rPr lang="cs-CZ" sz="2400" dirty="0" smtClean="0"/>
              <a:t>, 13.10.2022</a:t>
            </a:r>
          </a:p>
          <a:p>
            <a:endParaRPr lang="cs-CZ" sz="2400" dirty="0" smtClean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Děkuji za pozornost!</a:t>
            </a:r>
            <a:endParaRPr lang="cs-CZ" sz="2400" dirty="0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sz="half" idx="2"/>
          </p:nvPr>
        </p:nvSpPr>
        <p:spPr/>
        <p:txBody>
          <a:bodyPr>
            <a:noAutofit/>
          </a:bodyPr>
          <a:lstStyle/>
          <a:p>
            <a:r>
              <a:rPr lang="cs-CZ" sz="2400" dirty="0" smtClean="0"/>
              <a:t>Naďa </a:t>
            </a:r>
            <a:r>
              <a:rPr lang="cs-CZ" sz="2400" dirty="0" smtClean="0"/>
              <a:t>Johanisova                        </a:t>
            </a:r>
            <a:r>
              <a:rPr lang="cs-CZ" sz="2400" dirty="0" err="1" smtClean="0"/>
              <a:t>johaniso</a:t>
            </a:r>
            <a:r>
              <a:rPr lang="cs-CZ" sz="2400" dirty="0" smtClean="0"/>
              <a:t>@ </a:t>
            </a:r>
            <a:r>
              <a:rPr lang="cs-CZ" sz="2400" dirty="0" err="1" smtClean="0"/>
              <a:t>fss.muni.cz</a:t>
            </a:r>
            <a:endParaRPr lang="cs-CZ" sz="2400" dirty="0"/>
          </a:p>
        </p:txBody>
      </p:sp>
      <p:pic>
        <p:nvPicPr>
          <p:cNvPr id="8" name="Zástupný symbol pro obrázek 7" descr="stromLeaVoderadbuciny2013.jpg"/>
          <p:cNvPicPr>
            <a:picLocks noGrp="1" noChangeAspect="1"/>
          </p:cNvPicPr>
          <p:nvPr>
            <p:ph type="pic" idx="1"/>
          </p:nvPr>
        </p:nvPicPr>
        <p:blipFill>
          <a:blip r:embed="rId2" cstate="print"/>
          <a:srcRect/>
          <a:stretch>
            <a:fillRect/>
          </a:stretch>
        </p:blipFill>
        <p:spPr/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Co je svatá trojice ekonomické teorie?</a:t>
            </a:r>
            <a:endParaRPr lang="cs-CZ" dirty="0"/>
          </a:p>
        </p:txBody>
      </p:sp>
      <p:pic>
        <p:nvPicPr>
          <p:cNvPr id="4" name="Zástupný symbol pro obsah 3" descr="svat%E1%20trojice%20neoklasick%E9%20ekonomie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239842" y="1600200"/>
            <a:ext cx="6664316" cy="4525963"/>
          </a:xfr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je ekonomický růst?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Růst HDP (měřený v % růstu za rok) </a:t>
            </a:r>
          </a:p>
          <a:p>
            <a:r>
              <a:rPr lang="cs-CZ" dirty="0" smtClean="0"/>
              <a:t>Co je HDP? Hodnota statků a služeb, které se vyprodukují v té které ekonomice za rok (měřená v penězích).  </a:t>
            </a:r>
          </a:p>
          <a:p>
            <a:r>
              <a:rPr lang="cs-CZ" dirty="0" smtClean="0"/>
              <a:t>Čili:Když roste HDP, tak roste naše produkce a s ní naše spotřeba (nebo </a:t>
            </a:r>
            <a:r>
              <a:rPr lang="cs-CZ" dirty="0" smtClean="0"/>
              <a:t>vývoz – spotřeba jinde)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Proč je ekonomický růst neslučitelný s dlouhodobým přežitím lidstva na zemi?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b="1" dirty="0" smtClean="0"/>
              <a:t>Na tuto rostoucí produkci – stálou expanzi výroby - potřebujeme stále více surovin </a:t>
            </a:r>
            <a:r>
              <a:rPr lang="cs-CZ" dirty="0" smtClean="0"/>
              <a:t>– přírody – materiály a energie.  Mluví se sice o </a:t>
            </a:r>
            <a:r>
              <a:rPr lang="cs-CZ" dirty="0" err="1" smtClean="0"/>
              <a:t>decouplingu</a:t>
            </a:r>
            <a:r>
              <a:rPr lang="cs-CZ" dirty="0" smtClean="0"/>
              <a:t>, oddělení ekonomického růstu od spotřeby energie a materiálů, ale je to jen zbožné přání.</a:t>
            </a:r>
          </a:p>
          <a:p>
            <a:r>
              <a:rPr lang="cs-CZ" dirty="0" smtClean="0"/>
              <a:t>Procentuální růst znamená  exponenciálu: Produkt se v pravidelných intervalech </a:t>
            </a:r>
            <a:r>
              <a:rPr lang="cs-CZ" dirty="0" err="1" smtClean="0"/>
              <a:t>dvojnásobuje</a:t>
            </a:r>
            <a:r>
              <a:rPr lang="cs-CZ" dirty="0" smtClean="0"/>
              <a:t>.   A s ním </a:t>
            </a:r>
            <a:r>
              <a:rPr lang="cs-CZ" b="1" dirty="0" smtClean="0"/>
              <a:t>roste i dopad na přírodu a klimatický </a:t>
            </a:r>
            <a:r>
              <a:rPr lang="cs-CZ" b="1" dirty="0" smtClean="0"/>
              <a:t>rozvrat.</a:t>
            </a:r>
            <a:endParaRPr lang="cs-CZ" b="1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C o navrhují akademici místo ekonomického růstu?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 smtClean="0"/>
              <a:t>Ekologický ekonom Herman Daly – od konce 80. let – </a:t>
            </a:r>
            <a:r>
              <a:rPr lang="cs-CZ" b="1" dirty="0" smtClean="0"/>
              <a:t>ekonomiku ustáleného stavu –</a:t>
            </a:r>
            <a:r>
              <a:rPr lang="cs-CZ" b="1" dirty="0" err="1" smtClean="0"/>
              <a:t>steady</a:t>
            </a:r>
            <a:r>
              <a:rPr lang="cs-CZ" b="1" dirty="0" smtClean="0"/>
              <a:t> - </a:t>
            </a:r>
            <a:r>
              <a:rPr lang="cs-CZ" b="1" dirty="0" err="1" smtClean="0"/>
              <a:t>state</a:t>
            </a:r>
            <a:r>
              <a:rPr lang="cs-CZ" b="1" dirty="0" smtClean="0"/>
              <a:t> </a:t>
            </a:r>
            <a:r>
              <a:rPr lang="cs-CZ" b="1" dirty="0" err="1" smtClean="0"/>
              <a:t>economy</a:t>
            </a:r>
            <a:r>
              <a:rPr lang="cs-CZ" b="1" dirty="0" smtClean="0"/>
              <a:t>.</a:t>
            </a:r>
            <a:r>
              <a:rPr lang="cs-CZ" dirty="0" smtClean="0"/>
              <a:t> Pochází z fyzikální chemie – dynamická rovnováha v roztoku. Ekonomika by nerostla, protože pokles produkce v jedné sféře by vyvážil růst ve sféře jiné.</a:t>
            </a:r>
          </a:p>
          <a:p>
            <a:r>
              <a:rPr lang="cs-CZ" dirty="0" smtClean="0"/>
              <a:t>Nerůstové hnutí -  pokles a pak ustálený stav x méně matematicky a mechanisticky.  Vyžaduje změnu myšlení a změnu veřejných politik, Volá po </a:t>
            </a:r>
            <a:r>
              <a:rPr lang="cs-CZ" b="1" dirty="0" smtClean="0"/>
              <a:t>ekologicko-sociální </a:t>
            </a:r>
            <a:r>
              <a:rPr lang="cs-CZ" b="1" dirty="0" err="1" smtClean="0"/>
              <a:t>tranzici</a:t>
            </a:r>
            <a:r>
              <a:rPr lang="cs-CZ" b="1" dirty="0" smtClean="0"/>
              <a:t>/přechodu k nerůstové ekonomice, tedy takové ekonomice, která by nebyla ve své podstatě (strukturálně, systémově) závislá na růstu.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 smtClean="0"/>
              <a:t>Jak s tím souvisí družstva a v čem mohou být nástrojem ekologicko-sociální </a:t>
            </a:r>
            <a:r>
              <a:rPr lang="cs-CZ" sz="3200" dirty="0" err="1" smtClean="0"/>
              <a:t>tranzice</a:t>
            </a:r>
            <a:r>
              <a:rPr lang="cs-CZ" sz="3200" dirty="0" smtClean="0"/>
              <a:t>?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 smtClean="0"/>
              <a:t>Jedním z</a:t>
            </a:r>
            <a:r>
              <a:rPr lang="cs-CZ" b="1" dirty="0" smtClean="0"/>
              <a:t> faktorů tzv. růstového imperativu</a:t>
            </a:r>
            <a:r>
              <a:rPr lang="cs-CZ" dirty="0" smtClean="0"/>
              <a:t>, tj. systémového tlaku na růst, je </a:t>
            </a:r>
            <a:r>
              <a:rPr lang="cs-CZ" b="1" dirty="0" smtClean="0"/>
              <a:t>struktura a fungování  akciové společnosti.  </a:t>
            </a:r>
            <a:r>
              <a:rPr lang="cs-CZ" b="1" dirty="0" smtClean="0"/>
              <a:t>Proč? </a:t>
            </a:r>
            <a:endParaRPr lang="cs-CZ" b="1" dirty="0" smtClean="0"/>
          </a:p>
          <a:p>
            <a:r>
              <a:rPr lang="cs-CZ" dirty="0" smtClean="0"/>
              <a:t>Akciová společnost je systémově tlačena k růstu své produkce i aktiv resp. majetku. Proč je pro ni výhodné růst?</a:t>
            </a:r>
          </a:p>
          <a:p>
            <a:pPr lvl="0"/>
            <a:r>
              <a:rPr lang="cs-CZ" dirty="0" smtClean="0"/>
              <a:t>Výnosy z rozsahu/konkurenční tlaky</a:t>
            </a:r>
          </a:p>
          <a:p>
            <a:pPr lvl="0"/>
            <a:r>
              <a:rPr lang="cs-CZ" dirty="0" smtClean="0"/>
              <a:t>Větší ekonomická síla/větší možnost </a:t>
            </a:r>
            <a:r>
              <a:rPr lang="cs-CZ" dirty="0" err="1" smtClean="0"/>
              <a:t>externalizce</a:t>
            </a:r>
            <a:r>
              <a:rPr lang="cs-CZ" dirty="0" smtClean="0"/>
              <a:t> nákladů</a:t>
            </a:r>
          </a:p>
          <a:p>
            <a:pPr lvl="0"/>
            <a:r>
              <a:rPr lang="cs-CZ" b="1" dirty="0" smtClean="0"/>
              <a:t>Hodnota akcií roste s růstem firmy – tím pádem větší dividendy či možnost výhodného prodeje akcie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dirty="0" smtClean="0"/>
              <a:t>Proč je na (autentická) družstva méně systémových tlaků, aby stále rostla?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 smtClean="0"/>
              <a:t>autentická družstva </a:t>
            </a:r>
            <a:r>
              <a:rPr lang="cs-CZ" b="1" dirty="0" smtClean="0"/>
              <a:t>zachovávají nominální hodnotu</a:t>
            </a:r>
            <a:r>
              <a:rPr lang="cs-CZ" dirty="0" smtClean="0"/>
              <a:t> </a:t>
            </a:r>
            <a:r>
              <a:rPr lang="cs-CZ" b="1" dirty="0" smtClean="0"/>
              <a:t>svých členských podílů</a:t>
            </a:r>
            <a:r>
              <a:rPr lang="cs-CZ" dirty="0" smtClean="0"/>
              <a:t> (vkladů). S růstem družstva tedy jejich hodnota neroste. Člen tedy není motivován, aby na růst družstva tlačil.</a:t>
            </a:r>
          </a:p>
          <a:p>
            <a:r>
              <a:rPr lang="cs-CZ" b="1" dirty="0" smtClean="0"/>
              <a:t>Členské </a:t>
            </a:r>
            <a:r>
              <a:rPr lang="cs-CZ" b="1" dirty="0" smtClean="0"/>
              <a:t>podíly/vklady nejsou volně obchodovatelné</a:t>
            </a:r>
            <a:r>
              <a:rPr lang="cs-CZ" dirty="0" smtClean="0"/>
              <a:t>. Člen nemůže přímo prodat svůj členský podíl někomu jinému. To znemožňuje spekulaci. Člen je motivován k členství nikoliv vidinou růstu firmy a s ním spojeným ziskem, ale vztahem k družstvu. To přispívá k větší stabilitě a lokální zakotvenosti členů a s nimi i družstva.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 smtClean="0"/>
              <a:t>Další faktory nerůstového charakteru družstev? 1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sz="3000" dirty="0" smtClean="0"/>
              <a:t> </a:t>
            </a:r>
            <a:r>
              <a:rPr lang="cs-CZ" sz="3000" b="1" dirty="0" smtClean="0"/>
              <a:t>Cílem </a:t>
            </a:r>
            <a:r>
              <a:rPr lang="cs-CZ" sz="3000" b="1" dirty="0" smtClean="0"/>
              <a:t>družstva je služba členům a smysluplná produkce</a:t>
            </a:r>
            <a:r>
              <a:rPr lang="cs-CZ" sz="3000" dirty="0" smtClean="0"/>
              <a:t>, nikoliv maximalizace zisku, </a:t>
            </a:r>
            <a:r>
              <a:rPr lang="cs-CZ" sz="3000" dirty="0" err="1" smtClean="0"/>
              <a:t>externalizace</a:t>
            </a:r>
            <a:r>
              <a:rPr lang="cs-CZ" sz="3000" dirty="0" smtClean="0"/>
              <a:t> nákladů a růst za každou cenu. Uspokojují tak skutečné potřeby společnosti (včetně zaměstnanosti) a tím omezují volání po ekonomickém růstu. </a:t>
            </a:r>
          </a:p>
          <a:p>
            <a:r>
              <a:rPr lang="cs-CZ" sz="3000" dirty="0" smtClean="0"/>
              <a:t> </a:t>
            </a:r>
            <a:r>
              <a:rPr lang="cs-CZ" sz="3000" dirty="0" smtClean="0"/>
              <a:t>Družstva </a:t>
            </a:r>
            <a:r>
              <a:rPr lang="cs-CZ" sz="3000" dirty="0" smtClean="0"/>
              <a:t>jsou </a:t>
            </a:r>
            <a:r>
              <a:rPr lang="cs-CZ" sz="3000" b="1" dirty="0" smtClean="0"/>
              <a:t>demokraticky řízená</a:t>
            </a:r>
            <a:r>
              <a:rPr lang="cs-CZ" sz="3000" dirty="0" smtClean="0"/>
              <a:t> a </a:t>
            </a:r>
            <a:r>
              <a:rPr lang="cs-CZ" sz="3000" b="1" dirty="0" smtClean="0"/>
              <a:t>vycházejí z etického (sedmého) družstevního principu, který zahrnuje sociální a ekologickou udržitelnost komunit.  </a:t>
            </a:r>
            <a:r>
              <a:rPr lang="cs-CZ" sz="3000" dirty="0" smtClean="0"/>
              <a:t>Peníze tak pro ně můžou být prostředkem, nikoliv cílem</a:t>
            </a:r>
            <a:r>
              <a:rPr lang="cs-CZ" dirty="0" smtClean="0"/>
              <a:t>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Další faktory nerůstového charakteru družstev? 2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 smtClean="0"/>
              <a:t>Družstva </a:t>
            </a:r>
            <a:r>
              <a:rPr lang="cs-CZ" sz="2800" dirty="0" smtClean="0"/>
              <a:t>bývají </a:t>
            </a:r>
            <a:r>
              <a:rPr lang="cs-CZ" sz="2800" b="1" dirty="0" smtClean="0"/>
              <a:t>více lokálně zakotvená</a:t>
            </a:r>
            <a:r>
              <a:rPr lang="cs-CZ" sz="2800" dirty="0" smtClean="0"/>
              <a:t>, poskytují tak větší </a:t>
            </a:r>
            <a:r>
              <a:rPr lang="cs-CZ" sz="2800" dirty="0" err="1" smtClean="0"/>
              <a:t>benefity</a:t>
            </a:r>
            <a:r>
              <a:rPr lang="cs-CZ" sz="2800" dirty="0" smtClean="0"/>
              <a:t> regionu, mají v něm dlouhodobé obchodní i jiné vazby a </a:t>
            </a:r>
            <a:r>
              <a:rPr lang="cs-CZ" sz="2800" b="1" dirty="0" smtClean="0"/>
              <a:t>mají větší šanci vytvořit si tzv. komunitní trh  (odběratelé/dodavatelé  si vytvořili k družstvu dlouhodobý vztah a nehledí jen na finanční aspekty)</a:t>
            </a:r>
            <a:r>
              <a:rPr lang="cs-CZ" sz="2800" dirty="0" smtClean="0"/>
              <a:t>, </a:t>
            </a:r>
            <a:r>
              <a:rPr lang="cs-CZ" sz="2800" b="1" dirty="0" smtClean="0"/>
              <a:t>což je činí méně zranitelné vůči </a:t>
            </a:r>
            <a:r>
              <a:rPr lang="cs-CZ" sz="2800" dirty="0" smtClean="0"/>
              <a:t>nestabilitám a konkurenčním tlakům a </a:t>
            </a:r>
            <a:r>
              <a:rPr lang="cs-CZ" sz="2800" b="1" dirty="0" smtClean="0"/>
              <a:t>tlakům na růst za každou cenu</a:t>
            </a:r>
            <a:r>
              <a:rPr lang="cs-CZ" sz="2800" dirty="0" smtClean="0"/>
              <a:t>. 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1180</TotalTime>
  <Words>292</Words>
  <Application>Microsoft Office PowerPoint</Application>
  <PresentationFormat>Předvádění na obrazovce (4:3)</PresentationFormat>
  <Paragraphs>32</Paragraphs>
  <Slides>10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Motiv sady Office</vt:lpstr>
      <vt:lpstr>Družstva jako nástroj ekologicko-sociální tranzice k nerůstové ekonomice</vt:lpstr>
      <vt:lpstr>Co je svatá trojice ekonomické teorie?</vt:lpstr>
      <vt:lpstr>Co je ekonomický růst?</vt:lpstr>
      <vt:lpstr>Proč je ekonomický růst neslučitelný s dlouhodobým přežitím lidstva na zemi? </vt:lpstr>
      <vt:lpstr>C o navrhují akademici místo ekonomického růstu?</vt:lpstr>
      <vt:lpstr>Jak s tím souvisí družstva a v čem mohou být nástrojem ekologicko-sociální tranzice?</vt:lpstr>
      <vt:lpstr>Proč je na (autentická) družstva méně systémových tlaků, aby stále rostla?</vt:lpstr>
      <vt:lpstr>Další faktory nerůstového charakteru družstev? 1</vt:lpstr>
      <vt:lpstr>Další faktory nerůstového charakteru družstev? 2</vt:lpstr>
      <vt:lpstr>Děkuji za pozornost!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Alternativní ekonomiky v praxi: příklad ČR</dc:title>
  <dc:creator>Naďa</dc:creator>
  <cp:lastModifiedBy>Nadia Johanisova</cp:lastModifiedBy>
  <cp:revision>70</cp:revision>
  <dcterms:created xsi:type="dcterms:W3CDTF">2014-10-03T08:01:26Z</dcterms:created>
  <dcterms:modified xsi:type="dcterms:W3CDTF">2022-10-13T06:34:42Z</dcterms:modified>
</cp:coreProperties>
</file>